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73" r:id="rId6"/>
    <p:sldId id="260" r:id="rId7"/>
    <p:sldId id="259" r:id="rId8"/>
    <p:sldId id="269" r:id="rId9"/>
    <p:sldId id="270" r:id="rId10"/>
    <p:sldId id="271" r:id="rId11"/>
    <p:sldId id="262" r:id="rId12"/>
    <p:sldId id="263" r:id="rId13"/>
    <p:sldId id="264" r:id="rId14"/>
    <p:sldId id="265" r:id="rId15"/>
    <p:sldId id="266" r:id="rId16"/>
    <p:sldId id="261" r:id="rId17"/>
    <p:sldId id="272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latin typeface="Times New Roman" panose="02020603050405020304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5900" indent="-215900" algn="r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200" b="0" strike="noStrike" spc="-1">
                <a:latin typeface="Times New Roman" panose="02020603050405020304"/>
              </a:rPr>
              <a:t>&lt;date/time&gt;</a:t>
            </a:r>
            <a:endParaRPr lang="en-US" sz="1200" b="0" strike="noStrike" spc="-1">
              <a:latin typeface="Times New Roman" panose="02020603050405020304"/>
            </a:endParaRPr>
          </a:p>
        </p:txBody>
      </p:sp>
      <p:sp>
        <p:nvSpPr>
          <p:cNvPr id="10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E5E5FF"/>
                </a:solidFill>
                <a:latin typeface="Garamond"/>
              </a:rPr>
              <a:t>Click to move the slide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 panose="020F0502020204030204"/>
              </a:rPr>
              <a:t>Click to edit the notes format</a:t>
            </a:r>
          </a:p>
        </p:txBody>
      </p:sp>
      <p:sp>
        <p:nvSpPr>
          <p:cNvPr id="105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2400" b="0" strike="noStrike" spc="-1">
              <a:latin typeface="Times New Roman" panose="02020603050405020304"/>
            </a:endParaRPr>
          </a:p>
        </p:txBody>
      </p:sp>
      <p:sp>
        <p:nvSpPr>
          <p:cNvPr id="106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215900" indent="-215900" algn="r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fld id="{A391342B-BD0D-48FF-B71D-5812C608BB32}" type="slidenum">
              <a:rPr lang="ru-RU" sz="1200" b="0" strike="noStrike" spc="-1">
                <a:latin typeface="Times New Roman" panose="02020603050405020304"/>
              </a:rPr>
              <a:t>‹#›</a:t>
            </a:fld>
            <a:endParaRPr lang="en-US" sz="1200" b="0" strike="noStrike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62961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E19DAEC7-C29A-4DF3-9F84-5155B5022B36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5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08659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04A4412E-0EF5-48B2-817B-25EE75DE07A0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10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35357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83E4C0BC-1C40-4AB3-960C-7A9648DA419E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11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94685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A93F78EB-8D9D-466C-87B8-D96D0C1DF646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12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03411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7EB3CFE6-B620-4034-AB8E-BB68E3715E78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13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91406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90D4785A-EBF2-4058-AABC-3EF3126842D4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14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6193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CD99447E-EBB1-4765-9A40-370E6E752734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15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59871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4FE034D4-2208-4E9B-853B-8CFDFA4F14EB}" type="slidenum">
              <a:rPr lang="ru-RU" sz="1200" b="0" strike="noStrike" spc="-1">
                <a:solidFill>
                  <a:srgbClr val="FFFFFF"/>
                </a:solidFill>
                <a:latin typeface="Times New Roman" panose="02020603050405020304"/>
              </a:rPr>
              <a:t>18</a:t>
            </a:fld>
            <a:endParaRPr lang="en-US" sz="12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90193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dt"/>
          </p:nvPr>
        </p:nvSpPr>
        <p:spPr>
          <a:xfrm>
            <a:off x="456840" y="625104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ldNum"/>
          </p:nvPr>
        </p:nvSpPr>
        <p:spPr>
          <a:xfrm>
            <a:off x="6552720" y="624816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4CEA56FF-EF8C-422B-A996-5AD752E5FF9E}" type="slidenum">
              <a:rPr lang="ru-RU" sz="1200" b="0" strike="noStrike" spc="-1">
                <a:latin typeface="Arial" panose="020B0604020202020204"/>
              </a:rPr>
              <a:t>‹#›</a:t>
            </a:fld>
            <a:endParaRPr lang="en-US" sz="1200" b="0" strike="noStrike" spc="-1">
              <a:latin typeface="Times New Roman" panose="02020603050405020304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0760" cy="6850080"/>
            <a:chOff x="0" y="0"/>
            <a:chExt cx="9140760" cy="6850080"/>
          </a:xfrm>
        </p:grpSpPr>
        <p:grpSp>
          <p:nvGrpSpPr>
            <p:cNvPr id="3" name="Group 4"/>
            <p:cNvGrpSpPr/>
            <p:nvPr/>
          </p:nvGrpSpPr>
          <p:grpSpPr>
            <a:xfrm>
              <a:off x="2743200" y="3540240"/>
              <a:ext cx="6392880" cy="3309840"/>
              <a:chOff x="2743200" y="3540240"/>
              <a:chExt cx="6392880" cy="3309840"/>
            </a:xfrm>
          </p:grpSpPr>
          <p:sp>
            <p:nvSpPr>
              <p:cNvPr id="4" name="CustomShape 5"/>
              <p:cNvSpPr/>
              <p:nvPr/>
            </p:nvSpPr>
            <p:spPr>
              <a:xfrm>
                <a:off x="2743200" y="4197240"/>
                <a:ext cx="4575240" cy="265284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CustomShape 6"/>
              <p:cNvSpPr/>
              <p:nvPr/>
            </p:nvSpPr>
            <p:spPr>
              <a:xfrm>
                <a:off x="6620040" y="4240080"/>
                <a:ext cx="1998360" cy="128772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4603680" y="5311800"/>
                <a:ext cx="4522680" cy="1538280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CustomShape 8"/>
              <p:cNvSpPr/>
              <p:nvPr/>
            </p:nvSpPr>
            <p:spPr>
              <a:xfrm>
                <a:off x="4362480" y="3540240"/>
                <a:ext cx="4773600" cy="330984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CustomShape 9"/>
              <p:cNvSpPr/>
              <p:nvPr/>
            </p:nvSpPr>
            <p:spPr>
              <a:xfrm>
                <a:off x="7145280" y="3678120"/>
                <a:ext cx="1981080" cy="85572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" name="CustomShape 10"/>
            <p:cNvSpPr/>
            <p:nvPr/>
          </p:nvSpPr>
          <p:spPr>
            <a:xfrm>
              <a:off x="5273640" y="2128680"/>
              <a:ext cx="2897280" cy="2440080"/>
            </a:xfrm>
            <a:custGeom>
              <a:avLst/>
              <a:gdLst/>
              <a:ahLst/>
              <a:cxn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0"/>
              <a:ext cx="9140760" cy="2819520"/>
            </a:xfrm>
            <a:custGeom>
              <a:avLst/>
              <a:gdLst/>
              <a:ahLst/>
              <a:cxn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E5E5FF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3124080" y="6248160"/>
            <a:ext cx="289584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900" indent="-3429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Click to edit the outline text format</a:t>
            </a:r>
          </a:p>
          <a:p>
            <a:pPr marL="742950" lvl="1" indent="-285750">
              <a:spcBef>
                <a:spcPts val="8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Second Outline Level</a:t>
            </a:r>
          </a:p>
          <a:p>
            <a:pPr marL="1143000" lvl="2" indent="-228600">
              <a:spcBef>
                <a:spcPts val="8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Third Outline Level</a:t>
            </a:r>
          </a:p>
          <a:p>
            <a:pPr marL="1600200" lvl="3" indent="-228600">
              <a:spcBef>
                <a:spcPts val="8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Fourth Outline Level</a:t>
            </a:r>
          </a:p>
          <a:p>
            <a:pPr marL="2057400" lvl="4" indent="-2286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Fifth Outline Level</a:t>
            </a:r>
          </a:p>
          <a:p>
            <a:pPr marL="2057400" lvl="5" indent="-2286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Sixth Outline Level</a:t>
            </a:r>
          </a:p>
          <a:p>
            <a:pPr marL="2057400" lvl="6" indent="-2286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0" y="0"/>
            <a:ext cx="9140760" cy="6850080"/>
            <a:chOff x="0" y="0"/>
            <a:chExt cx="9140760" cy="6850080"/>
          </a:xfrm>
        </p:grpSpPr>
        <p:grpSp>
          <p:nvGrpSpPr>
            <p:cNvPr id="51" name="Group 2"/>
            <p:cNvGrpSpPr/>
            <p:nvPr/>
          </p:nvGrpSpPr>
          <p:grpSpPr>
            <a:xfrm>
              <a:off x="2743200" y="3540240"/>
              <a:ext cx="6392880" cy="3309840"/>
              <a:chOff x="2743200" y="3540240"/>
              <a:chExt cx="6392880" cy="3309840"/>
            </a:xfrm>
          </p:grpSpPr>
          <p:sp>
            <p:nvSpPr>
              <p:cNvPr id="52" name="CustomShape 3"/>
              <p:cNvSpPr/>
              <p:nvPr/>
            </p:nvSpPr>
            <p:spPr>
              <a:xfrm>
                <a:off x="2743200" y="4197240"/>
                <a:ext cx="4575240" cy="265284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4"/>
              <p:cNvSpPr/>
              <p:nvPr/>
            </p:nvSpPr>
            <p:spPr>
              <a:xfrm>
                <a:off x="6620040" y="4240080"/>
                <a:ext cx="1998360" cy="128772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CustomShape 5"/>
              <p:cNvSpPr/>
              <p:nvPr/>
            </p:nvSpPr>
            <p:spPr>
              <a:xfrm>
                <a:off x="4603680" y="5311800"/>
                <a:ext cx="4522680" cy="1538280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CustomShape 6"/>
              <p:cNvSpPr/>
              <p:nvPr/>
            </p:nvSpPr>
            <p:spPr>
              <a:xfrm>
                <a:off x="4362480" y="3540240"/>
                <a:ext cx="4773600" cy="330984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CustomShape 7"/>
              <p:cNvSpPr/>
              <p:nvPr/>
            </p:nvSpPr>
            <p:spPr>
              <a:xfrm>
                <a:off x="7145280" y="3678120"/>
                <a:ext cx="1981080" cy="85572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7" name="CustomShape 8"/>
            <p:cNvSpPr/>
            <p:nvPr/>
          </p:nvSpPr>
          <p:spPr>
            <a:xfrm>
              <a:off x="5273640" y="2128680"/>
              <a:ext cx="2897280" cy="2440080"/>
            </a:xfrm>
            <a:custGeom>
              <a:avLst/>
              <a:gdLst/>
              <a:ahLst/>
              <a:cxn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9"/>
            <p:cNvSpPr/>
            <p:nvPr/>
          </p:nvSpPr>
          <p:spPr>
            <a:xfrm>
              <a:off x="0" y="0"/>
              <a:ext cx="9140760" cy="2819520"/>
            </a:xfrm>
            <a:custGeom>
              <a:avLst/>
              <a:gdLst/>
              <a:ahLst/>
              <a:cxn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E5E5FF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900" indent="-3429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Click to edit the outline text format</a:t>
            </a:r>
          </a:p>
          <a:p>
            <a:pPr marL="742950" lvl="1" indent="-285750">
              <a:spcBef>
                <a:spcPts val="8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Second Outline Level</a:t>
            </a:r>
          </a:p>
          <a:p>
            <a:pPr marL="1143000" lvl="2" indent="-228600">
              <a:spcBef>
                <a:spcPts val="8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Third Outline Level</a:t>
            </a:r>
          </a:p>
          <a:p>
            <a:pPr marL="1600200" lvl="3" indent="-228600">
              <a:spcBef>
                <a:spcPts val="8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Fourth Outline Level</a:t>
            </a:r>
          </a:p>
          <a:p>
            <a:pPr marL="2057400" lvl="4" indent="-2286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Fifth Outline Level</a:t>
            </a:r>
          </a:p>
          <a:p>
            <a:pPr marL="2057400" lvl="5" indent="-2286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Sixth Outline Level</a:t>
            </a:r>
          </a:p>
          <a:p>
            <a:pPr marL="2057400" lvl="6" indent="-228600">
              <a:spcBef>
                <a:spcPts val="8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Garamond"/>
              </a:rPr>
              <a:t>Seventh Outline Level</a:t>
            </a: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456840" y="624816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3124080" y="6251040"/>
            <a:ext cx="289584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6552720" y="625428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C00FC54-C08D-4ECB-8C7A-CDBFEC22516F}" type="slidenum">
              <a:rPr lang="ru-RU" sz="1200" b="0" strike="noStrike" spc="-1">
                <a:solidFill>
                  <a:srgbClr val="FFFFFF"/>
                </a:solidFill>
                <a:latin typeface="Arial" panose="020B0604020202020204"/>
              </a:rPr>
              <a:t>‹#›</a:t>
            </a:fld>
            <a:endParaRPr lang="en-US" sz="12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5280" y="1785599"/>
            <a:ext cx="7848720" cy="25759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1100"/>
              </a:spcBef>
            </a:pPr>
            <a:r>
              <a:rPr lang="ru-RU" sz="4400" b="1" i="1" strike="noStrike" spc="-1" dirty="0" smtClean="0">
                <a:solidFill>
                  <a:srgbClr val="D01406"/>
                </a:solidFill>
                <a:latin typeface="Garamond"/>
              </a:rPr>
              <a:t>Великая Отечественная война в судьбе моей семьи</a:t>
            </a:r>
            <a:endParaRPr lang="en-US" sz="4400" b="0" strike="noStrike" spc="-1" dirty="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8957498" y="5143680"/>
            <a:ext cx="181822" cy="3715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000680" y="4071960"/>
            <a:ext cx="4816440" cy="29568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  <a:p>
            <a:pPr algn="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Маллаев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Азат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Сагидович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17 лет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09.02.07 «Информационные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и программирование»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239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azatwge14@gmail.com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pPr algn="r"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FFFFFF"/>
                </a:solidFill>
                <a:latin typeface="Arial" panose="020B0604020202020204"/>
              </a:rPr>
              <a:t> </a:t>
            </a:r>
            <a:endParaRPr lang="en-US" sz="24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3857760" y="5643720"/>
            <a:ext cx="4968720" cy="3715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pic>
        <p:nvPicPr>
          <p:cNvPr id="112" name="Picture 11" descr="C:\Documents and Settings\Admin\Рабочий стол\0afb2c622adac7e2928e29001648910e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124511" y="496038"/>
            <a:ext cx="1714680" cy="60008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28800" y="496038"/>
            <a:ext cx="712869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молодежной политики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округа-Югры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 «Ханты-Мансийский технолого-педагогический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428760" y="214200"/>
            <a:ext cx="4429080" cy="128592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999720" y="1857240"/>
            <a:ext cx="7682040" cy="4500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695"/>
              </a:spcBef>
            </a:pPr>
            <a:endParaRPr lang="en-US" sz="32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695"/>
              </a:spcBef>
            </a:pPr>
            <a:endParaRPr lang="en-US" sz="32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695"/>
              </a:spcBef>
            </a:pPr>
            <a:endParaRPr lang="en-US" sz="32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695"/>
              </a:spcBef>
            </a:pPr>
            <a:endParaRPr lang="en-US" sz="32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695"/>
              </a:spcBef>
            </a:pPr>
            <a:endParaRPr lang="en-US" sz="32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500"/>
              </a:spcBef>
            </a:pPr>
            <a:r>
              <a:rPr lang="ru-RU" sz="2000" b="0" strike="noStrike" spc="-1" dirty="0">
                <a:solidFill>
                  <a:srgbClr val="FFFFFF"/>
                </a:solidFill>
                <a:latin typeface="Arial" panose="020B0604020202020204"/>
              </a:rPr>
              <a:t>      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Arial" panose="020B0604020202020204"/>
              </a:rPr>
              <a:t>УЦК</a:t>
            </a:r>
            <a:endParaRPr lang="en-US" sz="20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 algn="ctr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 algn="ctr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 algn="ctr">
              <a:lnSpc>
                <a:spcPct val="90000"/>
              </a:lnSpc>
              <a:spcBef>
                <a:spcPts val="500"/>
              </a:spcBef>
            </a:pPr>
            <a:r>
              <a:rPr lang="ru-RU" sz="1800" b="0" strike="noStrike" spc="-1" dirty="0">
                <a:solidFill>
                  <a:srgbClr val="FFFFFF"/>
                </a:solidFill>
                <a:latin typeface="Garamond"/>
              </a:rPr>
              <a:t>Из всех орденов и медалей эта медаль была самая дорогая для него. </a:t>
            </a:r>
          </a:p>
        </p:txBody>
      </p:sp>
      <p:pic>
        <p:nvPicPr>
          <p:cNvPr id="142" name="Picture 7" descr="E:\9 мая 2019\IMG_20180814_183950.jpgIMG_20180814_18395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34060" y="1922145"/>
            <a:ext cx="3392170" cy="2548255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3643200" y="571680"/>
            <a:ext cx="5357880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моего прадедушки</a:t>
            </a:r>
            <a:endParaRPr lang="en-US" sz="2400" b="0" strike="noStrike" spc="-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orden-za-oboronu-leningrada-foto-21[1]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490" y="1594485"/>
            <a:ext cx="2418715" cy="329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20" y="276120"/>
            <a:ext cx="4429080" cy="128592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2833053" y="175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E5E5FF"/>
                </a:solidFill>
                <a:latin typeface="Arial" panose="020B0604020202020204"/>
              </a:rPr>
              <a:t>    </a:t>
            </a:r>
            <a:endParaRPr lang="en-US" sz="3600" b="1" strike="noStrike" spc="-1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14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9900" y="1541145"/>
            <a:ext cx="5532120" cy="4883785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4721028" y="571680"/>
            <a:ext cx="4083852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моего прадедушки</a:t>
            </a:r>
            <a:endParaRPr lang="en-US" sz="2400" b="0" strike="noStrike" spc="-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395280" y="260280"/>
            <a:ext cx="4429080" cy="1285920"/>
          </a:xfrm>
          <a:prstGeom prst="rect">
            <a:avLst/>
          </a:prstGeom>
          <a:ln>
            <a:noFill/>
          </a:ln>
        </p:spPr>
      </p:pic>
      <p:sp>
        <p:nvSpPr>
          <p:cNvPr id="15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E5E5FF"/>
                </a:solidFill>
                <a:latin typeface="Arial" panose="020B0604020202020204"/>
              </a:rPr>
              <a:t>    </a:t>
            </a:r>
            <a:endParaRPr lang="en-US" sz="36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571680" y="1857240"/>
            <a:ext cx="8115120" cy="4500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 algn="ctr">
              <a:lnSpc>
                <a:spcPct val="90000"/>
              </a:lnSpc>
              <a:spcBef>
                <a:spcPts val="600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Arial" panose="020B0604020202020204"/>
              </a:rPr>
              <a:t>       </a:t>
            </a:r>
            <a:endParaRPr lang="en-US" sz="24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 algn="ctr">
              <a:lnSpc>
                <a:spcPct val="90000"/>
              </a:lnSpc>
              <a:spcBef>
                <a:spcPts val="500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</a:rPr>
              <a:t>орден Славы </a:t>
            </a:r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</a:rPr>
              <a:t>III </a:t>
            </a:r>
            <a:r>
              <a:rPr lang="ru-RU" sz="1800" b="0" strike="noStrike" spc="-1">
                <a:solidFill>
                  <a:srgbClr val="FFFFFF"/>
                </a:solidFill>
                <a:latin typeface="Arial" panose="020B0604020202020204"/>
              </a:rPr>
              <a:t> степени</a:t>
            </a:r>
          </a:p>
        </p:txBody>
      </p:sp>
      <p:pic>
        <p:nvPicPr>
          <p:cNvPr id="154" name="Picture 7" descr="E:\9 мая 2019\IMG_20180814_184309.jpgIMG_20180814_18430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238250" y="1355090"/>
            <a:ext cx="2853055" cy="385699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4764639" y="876980"/>
            <a:ext cx="4083852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моего прадедушки</a:t>
            </a:r>
            <a:endParaRPr lang="en-US" sz="2400" b="0" strike="noStrike" spc="-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i3F7NL8J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320" y="1856740"/>
            <a:ext cx="3666490" cy="275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0" descr="IMG_306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200" y="1036800"/>
            <a:ext cx="5224680" cy="282240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E5E5FF"/>
                </a:solidFill>
                <a:latin typeface="Arial" panose="020B0604020202020204"/>
              </a:rPr>
              <a:t>    </a:t>
            </a:r>
            <a:endParaRPr lang="en-US" sz="36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60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667000"/>
            <a:ext cx="4495800" cy="312420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3214800" y="5572080"/>
            <a:ext cx="550692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0" strike="noStrike" spc="-1" dirty="0">
                <a:solidFill>
                  <a:srgbClr val="FFFFFF"/>
                </a:solidFill>
                <a:latin typeface="Times New Roman" panose="02020603050405020304"/>
              </a:rPr>
              <a:t>ОРДЕН</a:t>
            </a:r>
            <a:endParaRPr lang="en-US" sz="20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  <a:p>
            <a:pPr algn="ctr"/>
            <a:r>
              <a:rPr lang="ru-RU" sz="2000" b="0" strike="noStrike" spc="-1" dirty="0">
                <a:solidFill>
                  <a:srgbClr val="FFFFFF"/>
                </a:solidFill>
                <a:latin typeface="Times New Roman" panose="02020603050405020304"/>
              </a:rPr>
              <a:t>«ОТЕЧЕСТВЕННОЙ  ВОЙНЫ  </a:t>
            </a:r>
            <a:r>
              <a:rPr lang="en-US" sz="2000" b="0" strike="noStrike" spc="-1" dirty="0" smtClean="0">
                <a:solidFill>
                  <a:srgbClr val="FFFFFF"/>
                </a:solidFill>
                <a:latin typeface="Times New Roman" panose="02020603050405020304"/>
              </a:rPr>
              <a:t>I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 panose="02020603050405020304"/>
              </a:rPr>
              <a:t> 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 panose="02020603050405020304"/>
              </a:rPr>
              <a:t>СТЕПЕНИ»</a:t>
            </a:r>
            <a:endParaRPr lang="en-US" sz="20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  <a:p>
            <a:pPr algn="ctr"/>
            <a:r>
              <a:rPr lang="ru-RU" sz="2000" b="0" strike="noStrike" spc="-1" dirty="0">
                <a:solidFill>
                  <a:srgbClr val="FFFFFF"/>
                </a:solidFill>
                <a:latin typeface="Times New Roman" panose="02020603050405020304"/>
              </a:rPr>
              <a:t>И УДОСТОВЕРЕНИЕ К НЕМУ</a:t>
            </a:r>
            <a:endParaRPr lang="en-US" sz="20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pic>
        <p:nvPicPr>
          <p:cNvPr id="162" name="Picture 3" descr="C:\Documents and Settings\Admin\Рабочий стол\0afb2c622adac7e2928e29001648910e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0" y="285840"/>
            <a:ext cx="3571920" cy="9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20" y="276120"/>
            <a:ext cx="4429080" cy="1285920"/>
          </a:xfrm>
          <a:prstGeom prst="rect">
            <a:avLst/>
          </a:prstGeom>
          <a:ln>
            <a:noFill/>
          </a:ln>
        </p:spPr>
      </p:pic>
      <p:sp>
        <p:nvSpPr>
          <p:cNvPr id="16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E5E5FF"/>
                </a:solidFill>
                <a:latin typeface="Arial" panose="020B0604020202020204"/>
              </a:rPr>
              <a:t>    </a:t>
            </a:r>
            <a:endParaRPr lang="en-US" sz="3600" b="1" strike="noStrike" spc="-1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Arial" panose="020B0604020202020204"/>
              </a:rPr>
              <a:t>       </a:t>
            </a:r>
            <a:endParaRPr lang="en-US" sz="20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6" name="TextShape 3"/>
          <p:cNvSpPr txBox="1"/>
          <p:nvPr/>
        </p:nvSpPr>
        <p:spPr>
          <a:xfrm>
            <a:off x="929005" y="1912620"/>
            <a:ext cx="7757795" cy="334391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500"/>
              </a:spcBef>
            </a:pPr>
            <a:r>
              <a:rPr lang="ru-RU" sz="1600" b="0" strike="noStrike" spc="-1">
                <a:solidFill>
                  <a:srgbClr val="FFFFFF"/>
                </a:solidFill>
                <a:latin typeface="Times New Roman" panose="02020603050405020304"/>
              </a:rPr>
              <a:t>               </a:t>
            </a:r>
            <a:endParaRPr lang="en-US" sz="20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668655" y="1717040"/>
            <a:ext cx="7975600" cy="4895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/>
            <a:r>
              <a:rPr lang="ru-RU" sz="2400" b="0" strike="noStrike" spc="-1" dirty="0">
                <a:solidFill>
                  <a:srgbClr val="FFFFFF"/>
                </a:solidFill>
                <a:latin typeface="Times New Roman" panose="02020603050405020304"/>
              </a:rPr>
              <a:t>	</a:t>
            </a:r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возвращении с войны мой прадедушка всю оставшуюся  жизнь проработал в совхозе «Победа»,  конюхом  в отрасли  животноводства. </a:t>
            </a:r>
            <a:endParaRPr lang="ru-RU" sz="2400" b="0" strike="noStrike" spc="-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как, закончилась Великая Отечественная Война, но не все ордена получены при жизни. Один из внуков нашел в архиве документы, что мой прадедушка награждён орденом Красной Звезды  за Дальний Восток и орденом Славы 2 степени за освобождение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Запада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Документы отданы в военкомат, и мы очень надеемся, что в день Победы нашим семьям вручат эти награды. Вместе с супругой вырастили и воспитали 6-х детей, и имеет 24 внуков, 41 правнуков, 40 праправнуков!</a:t>
            </a:r>
            <a:endParaRPr lang="ru-RU" sz="2400" b="0" strike="noStrike" spc="-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	Умер  он 13 августа  2010 года в возрасте 90 лет.</a:t>
            </a:r>
            <a:endParaRPr lang="en-US" sz="24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260280"/>
            <a:ext cx="4429080" cy="128592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684360" y="609600"/>
            <a:ext cx="8229600" cy="1028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E5E5FF"/>
                </a:solidFill>
                <a:latin typeface="Arial" panose="020B0604020202020204"/>
              </a:rPr>
              <a:t>           </a:t>
            </a:r>
            <a:r>
              <a:rPr dirty="0"/>
              <a:t/>
            </a:r>
            <a:br>
              <a:rPr dirty="0"/>
            </a:br>
            <a:r>
              <a:rPr lang="ru-RU" sz="3600" b="1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Награда, которая не нашла своего героя</a:t>
            </a:r>
            <a:r>
              <a:rPr dirty="0"/>
              <a:t/>
            </a:r>
            <a:br>
              <a:rPr dirty="0"/>
            </a:br>
            <a:endParaRPr lang="en-US" sz="2800" b="1" strike="noStrike" spc="-1" dirty="0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0" y="162864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36" name="Picture 2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628640"/>
            <a:ext cx="3428999" cy="430056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539640" y="6041880"/>
            <a:ext cx="3024360" cy="36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5286240" y="5929200"/>
            <a:ext cx="3311640" cy="3384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1600" b="0" strike="noStrike" spc="-1" dirty="0" smtClean="0">
                <a:solidFill>
                  <a:srgbClr val="FFFFFF"/>
                </a:solidFill>
                <a:latin typeface="Times New Roman" panose="02020603050405020304"/>
              </a:rPr>
              <a:t>ОРДЕН «КРАСНАЯ ЗВЕЗДА»</a:t>
            </a:r>
            <a:endParaRPr lang="en-US" sz="16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755640" y="6021360"/>
            <a:ext cx="4032360" cy="61773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</a:rPr>
              <a:t>ЛИСТ УДОСТОВЕРЕНИЯ К НАГРАДЕ </a:t>
            </a:r>
            <a:r>
              <a:rPr lang="ru-RU" sz="1600" spc="-1" dirty="0" smtClean="0">
                <a:solidFill>
                  <a:srgbClr val="FFFFFF"/>
                </a:solidFill>
                <a:latin typeface="Times New Roman" panose="02020603050405020304"/>
              </a:rPr>
              <a:t>ОРДЕНОМ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 panose="02020603050405020304"/>
              </a:rPr>
              <a:t>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Times New Roman" panose="02020603050405020304"/>
              </a:rPr>
              <a:t>«</a:t>
            </a:r>
            <a:r>
              <a:rPr lang="ru-RU" spc="-1" dirty="0" smtClean="0">
                <a:solidFill>
                  <a:srgbClr val="FFFFFF"/>
                </a:solidFill>
                <a:latin typeface="Times New Roman" panose="02020603050405020304"/>
              </a:rPr>
              <a:t>КРАСНАЯ ЗВЕЗДА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Times New Roman" panose="02020603050405020304"/>
              </a:rPr>
              <a:t>»  </a:t>
            </a:r>
            <a:endParaRPr lang="en-US" sz="1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pic>
        <p:nvPicPr>
          <p:cNvPr id="2" name="Изображение 1" descr="81866824[1]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810" y="2566035"/>
            <a:ext cx="2763520" cy="265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моя семейная релликвия\фото дед\IMG_20180814_18443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9081" y="3689662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моя семейная релликвия\фото дед\IMG_20180814_18442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88769"/>
            <a:ext cx="3778250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моя семейная релликвия\фото дед\IMG_20180814_1846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277798" cy="39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19400" y="6204262"/>
            <a:ext cx="361195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Вырезки из газетных публикаций</a:t>
            </a:r>
            <a:endParaRPr lang="ru-RU" sz="1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857480" y="1214280"/>
            <a:ext cx="4049640" cy="5429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ru-RU" sz="2400" b="0" strike="noStrike" spc="-1" dirty="0">
                <a:solidFill>
                  <a:srgbClr val="FFFFFF"/>
                </a:solidFill>
                <a:latin typeface="Times New Roman" panose="02020603050405020304"/>
              </a:rPr>
              <a:t>     </a:t>
            </a:r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Конечно, я не застал своего прадеда живым, но память о его подвигах жива в нашей семье и будет передаваться из поколения в поколение. </a:t>
            </a:r>
            <a:endParaRPr lang="en-US" sz="24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      Хотя со Дня Победы прошло 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семьдесят пять </a:t>
            </a:r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лет,  но  мы, юное поколение, должны помнить о том, какой ценой досталась  эта Победа, какой вклад внесли в неё наши предки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 panose="02020603050405020304"/>
              </a:rPr>
              <a:t>.</a:t>
            </a:r>
            <a:endParaRPr lang="en-US" sz="2400" b="0" strike="noStrike" spc="-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70" name="Picture 3" descr="C:\Users\Ралия\Desktop\моноблок\IMG_20190822_104642[1].jpgIMG_20190822_104642[1]"/>
          <p:cNvPicPr/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" y="1869440"/>
            <a:ext cx="3660140" cy="4558030"/>
          </a:xfrm>
          <a:prstGeom prst="rect">
            <a:avLst/>
          </a:prstGeom>
          <a:ln>
            <a:noFill/>
          </a:ln>
        </p:spPr>
      </p:pic>
      <p:pic>
        <p:nvPicPr>
          <p:cNvPr id="171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20" y="276120"/>
            <a:ext cx="4429080" cy="128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14240" y="357120"/>
            <a:ext cx="8143920" cy="51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3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928800"/>
            <a:ext cx="1428840" cy="564336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1295400" y="357120"/>
            <a:ext cx="7491480" cy="45572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2400" b="0" strike="noStrike" spc="-1" dirty="0">
                <a:solidFill>
                  <a:srgbClr val="FFFFFF"/>
                </a:solidFill>
                <a:latin typeface="Times New Roman" panose="02020603050405020304"/>
              </a:rPr>
              <a:t> </a:t>
            </a:r>
            <a:r>
              <a:rPr lang="ru-RU" sz="2800" b="0" strike="noStrike" spc="-1" dirty="0">
                <a:solidFill>
                  <a:srgbClr val="FFFFFF"/>
                </a:solidFill>
                <a:latin typeface="Times New Roman" panose="02020603050405020304"/>
              </a:rPr>
              <a:t>В презентации использованы материалы:</a:t>
            </a:r>
            <a:endParaRPr lang="en-US" sz="2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  <a:p>
            <a:endParaRPr lang="en-US" sz="2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семейного архива семьи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Магасумовых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военного билета на имя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Магасумова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Ш.С.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справки войсковой части 52007 от …апреля 1945г.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удостоверения о награждении медалью «За оборону Ленинграда»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удостоверения о награждении Орденом «Отечественной войны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удостоверения о награждении «Орденом Славы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удостоверения о награждении медалью «За победу над Германией в Великой Отечественной войне 1941-1945»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удостоверения о награждении медалью «За победу над Японией»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вырезок из газетных публикаций разных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3" descr="C:\Documents and Settings\Admin\Рабочий стол\0afb2c622adac7e2928e29001648910e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0" y="333360"/>
            <a:ext cx="7786800" cy="150012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395280" y="1700280"/>
            <a:ext cx="8137440" cy="2002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/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Давно закончилась война… Затекли и сравнялись с землёй окопы, заросли травой временные фронтовые дороги, цветами покрылись блиндажи. Но земля всегда будет помнить о войне. И люди помнят!</a:t>
            </a:r>
            <a:endParaRPr lang="en-US" sz="24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  <a:p>
            <a:pPr algn="ctr"/>
            <a:r>
              <a:rPr lang="ru-RU" sz="2800" b="1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 </a:t>
            </a:r>
            <a:endParaRPr lang="en-US" sz="2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067280" y="3716280"/>
            <a:ext cx="4429080" cy="30491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/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А для меня очень важно сохранить  в памяти то, что 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рассказал </a:t>
            </a:r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мне 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мой дедушка, </a:t>
            </a:r>
            <a:r>
              <a:rPr lang="ru-RU" sz="2400" b="0" strike="noStrike" spc="-1" dirty="0" err="1" smtClean="0">
                <a:solidFill>
                  <a:srgbClr val="FFFF00"/>
                </a:solidFill>
                <a:latin typeface="Times New Roman" panose="02020603050405020304"/>
              </a:rPr>
              <a:t>Магасумов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 </a:t>
            </a:r>
            <a:r>
              <a:rPr lang="ru-RU" sz="2400" b="0" strike="noStrike" spc="-1" dirty="0" err="1" smtClean="0">
                <a:solidFill>
                  <a:srgbClr val="FFFF00"/>
                </a:solidFill>
                <a:latin typeface="Times New Roman" panose="02020603050405020304"/>
              </a:rPr>
              <a:t>Салахутдин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 </a:t>
            </a:r>
            <a:r>
              <a:rPr lang="ru-RU" sz="2400" b="0" strike="noStrike" spc="-1" dirty="0" err="1" smtClean="0">
                <a:solidFill>
                  <a:srgbClr val="FFFF00"/>
                </a:solidFill>
                <a:latin typeface="Times New Roman" panose="02020603050405020304"/>
              </a:rPr>
              <a:t>Шамилевич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, </a:t>
            </a:r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о своём отце, </a:t>
            </a:r>
            <a:r>
              <a:rPr lang="ru-RU" sz="2400" b="0" strike="noStrike" spc="-1" dirty="0" err="1" smtClean="0">
                <a:solidFill>
                  <a:srgbClr val="FFFF00"/>
                </a:solidFill>
                <a:latin typeface="Times New Roman" panose="02020603050405020304"/>
              </a:rPr>
              <a:t>Магасумове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 Шамиле </a:t>
            </a:r>
            <a:r>
              <a:rPr lang="ru-RU" sz="2400" b="0" strike="noStrike" spc="-1" dirty="0" err="1" smtClean="0">
                <a:solidFill>
                  <a:srgbClr val="FFFF00"/>
                </a:solidFill>
                <a:latin typeface="Times New Roman" panose="02020603050405020304"/>
              </a:rPr>
              <a:t>Сулеймановиче</a:t>
            </a:r>
            <a:r>
              <a:rPr lang="ru-RU" sz="24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, </a:t>
            </a:r>
            <a:r>
              <a:rPr lang="ru-RU" sz="2400" b="0" strike="noStrike" spc="-1" dirty="0">
                <a:solidFill>
                  <a:srgbClr val="FFFF00"/>
                </a:solidFill>
                <a:latin typeface="Times New Roman" panose="02020603050405020304"/>
              </a:rPr>
              <a:t>участнике Великой Отечественной войны</a:t>
            </a:r>
            <a:endParaRPr lang="en-US" sz="24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pic>
        <p:nvPicPr>
          <p:cNvPr id="11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40735" y="3920495"/>
            <a:ext cx="2521080" cy="211265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826920" y="6237360"/>
            <a:ext cx="3221280" cy="371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8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    </a:t>
            </a:r>
            <a:r>
              <a:rPr lang="ru-RU" spc="-1" dirty="0" smtClean="0">
                <a:solidFill>
                  <a:srgbClr val="FFFFFF"/>
                </a:solidFill>
                <a:latin typeface="Times New Roman" panose="02020603050405020304"/>
              </a:rPr>
              <a:t>           </a:t>
            </a:r>
            <a:r>
              <a:rPr lang="ru-RU" spc="-1" dirty="0" err="1" smtClean="0">
                <a:solidFill>
                  <a:srgbClr val="FFFFFF"/>
                </a:solidFill>
                <a:latin typeface="Times New Roman" panose="02020603050405020304"/>
              </a:rPr>
              <a:t>Магасумов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Times New Roman" panose="02020603050405020304"/>
              </a:rPr>
              <a:t>  С.Ш</a:t>
            </a:r>
            <a:r>
              <a:rPr lang="ru-RU" sz="1800" b="0" strike="noStrike" spc="-1" dirty="0" smtClean="0">
                <a:solidFill>
                  <a:srgbClr val="FFFF00"/>
                </a:solidFill>
                <a:latin typeface="Times New Roman" panose="02020603050405020304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" descr="C:\Documents and Settings\Admin\Рабочий стол\0afb2c622adac7e2928e29001648910e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0" y="285840"/>
            <a:ext cx="3571920" cy="92844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2958960" y="1214280"/>
            <a:ext cx="6005760" cy="53267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/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Мой </a:t>
            </a:r>
            <a:r>
              <a:rPr lang="ru-RU" sz="2000" b="0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</a:t>
            </a:r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0" strike="noStrike" spc="-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Магасумов</a:t>
            </a:r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амиль </a:t>
            </a:r>
            <a:r>
              <a:rPr lang="ru-RU" sz="2000" b="0" strike="noStrike" spc="-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Сулейманович</a:t>
            </a:r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родился </a:t>
            </a:r>
            <a:r>
              <a:rPr lang="ru-RU" sz="2000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января 1920 </a:t>
            </a:r>
            <a:r>
              <a:rPr lang="ru-RU" sz="2000" b="0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</a:t>
            </a:r>
            <a:endParaRPr lang="en-US" sz="20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 </a:t>
            </a:r>
            <a:r>
              <a:rPr lang="ru-RU" sz="2000" spc="-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Танрыкулово</a:t>
            </a:r>
            <a:r>
              <a:rPr lang="ru-RU" sz="2000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Альменевского</a:t>
            </a:r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Курганской </a:t>
            </a:r>
            <a:r>
              <a:rPr lang="ru-RU" sz="2000" b="0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endParaRPr lang="en-US" sz="20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 призван в ряды Красной Армии из своего родного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села.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служил стрелком в составе отдельного лыжного батальона в городе Риге, в Латвии, поэтому войну встретил на боевом посту. </a:t>
            </a:r>
            <a:r>
              <a:rPr lang="ru-RU" sz="2000" dirty="0">
                <a:solidFill>
                  <a:srgbClr val="FFFF00"/>
                </a:solidFill>
              </a:rPr>
              <a:t>Уже  23 июня 1941 года при отступлении дедушка получает осколочное ранение в ногу. После лечения в госпитале в городе Старая Русса в составе 110 отдельного снайперского батальона он продолжает воевать с фашистами под Ленинградом. Обороняя город, прадедушка вновь получает ранение в руку. После госпиталя. Попадает на сталинградский фронт.</a:t>
            </a:r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strike="noStrike" spc="-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28600" y="4495800"/>
            <a:ext cx="2730360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1800" b="0" strike="noStrike" spc="-1" dirty="0">
                <a:solidFill>
                  <a:srgbClr val="FFFFFF"/>
                </a:solidFill>
                <a:latin typeface="Times New Roman" panose="02020603050405020304"/>
              </a:rPr>
              <a:t>         </a:t>
            </a:r>
            <a:r>
              <a:rPr lang="ru-RU" spc="-1" dirty="0">
                <a:solidFill>
                  <a:srgbClr val="FFFFFF"/>
                </a:solidFill>
                <a:latin typeface="Times New Roman" panose="02020603050405020304"/>
              </a:rPr>
              <a:t> </a:t>
            </a:r>
            <a:r>
              <a:rPr lang="ru-RU" spc="-1" dirty="0" err="1" smtClean="0">
                <a:solidFill>
                  <a:srgbClr val="FFFFFF"/>
                </a:solidFill>
                <a:latin typeface="Times New Roman" panose="02020603050405020304"/>
              </a:rPr>
              <a:t>Магасумов</a:t>
            </a:r>
            <a:endParaRPr lang="ru-RU" spc="-1" dirty="0" smtClean="0">
              <a:solidFill>
                <a:srgbClr val="FFFFFF"/>
              </a:solidFill>
              <a:latin typeface="Times New Roman" panose="02020603050405020304"/>
            </a:endParaRPr>
          </a:p>
          <a:p>
            <a:r>
              <a:rPr lang="ru-RU" spc="-1" dirty="0" smtClean="0">
                <a:solidFill>
                  <a:srgbClr val="FFFFFF"/>
                </a:solidFill>
                <a:latin typeface="Times New Roman" panose="02020603050405020304"/>
              </a:rPr>
              <a:t> Шамиль </a:t>
            </a:r>
            <a:r>
              <a:rPr lang="ru-RU" spc="-1" dirty="0" err="1" smtClean="0">
                <a:solidFill>
                  <a:srgbClr val="FFFFFF"/>
                </a:solidFill>
                <a:latin typeface="Times New Roman" panose="02020603050405020304"/>
              </a:rPr>
              <a:t>Сулейманович</a:t>
            </a:r>
            <a:endParaRPr lang="en-US" sz="1800" b="0" strike="noStrike" spc="-1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pic>
        <p:nvPicPr>
          <p:cNvPr id="121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60" y="1371600"/>
            <a:ext cx="2006600" cy="28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1534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Сталинградская битва переломила ход всей войны. В январе 1944 года полностью была снята блокада Ленинграда. Мой прадедушка продолжает сражаться с фашистскими захватчиками, отбрасывая их все дальше, освобождая советские города и деревни. Но осенью 1944 года он вновь получит осколочное ранение, теперь в голову. Долгих восемь месяцев он проводит в госпитале. Об этом свидетельствует справка, выданная в войсковой части № 52007.</a:t>
            </a:r>
            <a:endParaRPr lang="ru-RU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В начале 1945 года наши войска вступают на территорию Германии. Мой прадедушка, несмотря на ранение, возвращается на фронт и попадает в свою часть в Берлине. В ночь с 8 на 9 мая подписывается акт о безоговорочной капитуляции вооружённых сил Германии. Но солдатам батальона, где воюет мой прадед, дают отдохнуть совсем немного. </a:t>
            </a:r>
            <a:endParaRPr lang="ru-RU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Далее их путь лежит на Дальний Восток. Шамиль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Сулейманович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Магасумов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  учувствует  в разгроме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Квантунской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 Армии. И под сокрушительными ударами Красной Армии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японцы продержались недолго...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ишь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в 1946 году прадедушка возвращается в родное село.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34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3" descr="C:\Documents and Settings\Admin\Рабочий стол\0afb2c622adac7e2928e29001648910e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260280"/>
            <a:ext cx="4429080" cy="128592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E5E5FF"/>
                </a:solidFill>
                <a:latin typeface="Arial" panose="020B0604020202020204"/>
              </a:rPr>
              <a:t>           </a:t>
            </a:r>
            <a:r>
              <a:rPr dirty="0"/>
              <a:t/>
            </a:r>
            <a:br>
              <a:rPr dirty="0"/>
            </a:br>
            <a:r>
              <a:rPr lang="ru-RU" sz="3600" b="1" strike="noStrike" spc="-1" dirty="0">
                <a:solidFill>
                  <a:srgbClr val="E5E5FF"/>
                </a:solidFill>
                <a:latin typeface="Arial" panose="020B0604020202020204"/>
              </a:rPr>
              <a:t>   </a:t>
            </a:r>
            <a:r>
              <a:rPr lang="ru-RU" sz="2000" b="1" strike="noStrike" spc="-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моего прадедушки</a:t>
            </a:r>
            <a:r>
              <a:rPr dirty="0"/>
              <a:t/>
            </a:r>
            <a:br>
              <a:rPr dirty="0"/>
            </a:br>
            <a:endParaRPr lang="en-US" sz="2800" b="1" strike="noStrike" spc="-1" dirty="0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  <a:p>
            <a:pPr marL="342900" indent="-342900">
              <a:lnSpc>
                <a:spcPct val="100000"/>
              </a:lnSpc>
              <a:spcBef>
                <a:spcPts val="695"/>
              </a:spcBef>
            </a:pPr>
            <a:endParaRPr lang="en-US" sz="3200" b="0" strike="noStrike" spc="-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539640" y="6041880"/>
            <a:ext cx="3024360" cy="36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"/>
          <p:cNvSpPr/>
          <p:nvPr/>
        </p:nvSpPr>
        <p:spPr>
          <a:xfrm>
            <a:off x="714240" y="1643040"/>
            <a:ext cx="7215480" cy="34185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ратный труд он награжден многочисленными боевыми и юбилейными наградами: Орденом Отечественной войны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Орденом Славы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медалями «За  оборону Севастополя», «За оборону Ленинграда», «За победу над Германией в Великой Отечественной войне 1941-1945 годы», «За победу над Японией», медалью Г.К. Жукова и т.д. За труд в мирное время он удостоен звания Ветерана труда. </a:t>
            </a:r>
            <a:endParaRPr lang="en-US" sz="2400" b="0" strike="noStrike" spc="-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 descr="C:\Documents and Settings\Admin\Рабочий стол\0afb2c622adac7e2928e29001648910e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0" y="285840"/>
            <a:ext cx="3571920" cy="92844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3786120" y="846000"/>
            <a:ext cx="5178600" cy="39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архива семьи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4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0" y="1905000"/>
            <a:ext cx="4421760" cy="331632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357120" y="5516640"/>
            <a:ext cx="3910080" cy="3715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билет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Магасумова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F:\моя семейная релликвия\фото дед\IMG_20180814_18404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81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34000" y="5379231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Справка из войсковой части № 52007 от…апреля 1945г №1/15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4663"/>
            <a:ext cx="8229600" cy="482313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Информация  из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«Мемориал» - банк данных о защитниках Отечества, погибших, умерших и пропавших без вести в период Великой Отечественной войны и послевоенный период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4663"/>
            <a:ext cx="8229600" cy="482313"/>
          </a:xfrm>
        </p:spPr>
        <p:txBody>
          <a:bodyPr/>
          <a:lstStyle/>
          <a:p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из  банка  данных «Мемориал» - банк данных о защитниках Отечества, погибших, умерших и пропавших без вести в период Великой Отечественной войны и послевоенный период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599" cy="464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7800"/>
            <a:ext cx="8229599" cy="46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4663"/>
            <a:ext cx="8229600" cy="482313"/>
          </a:xfrm>
        </p:spPr>
        <p:txBody>
          <a:bodyPr/>
          <a:lstStyle/>
          <a:p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из  банка  данных «Мемориал» - банк данных о защитниках Отечества, погибших, умерших и пропавших без вести в период Великой Отечественной войны и послевоенный период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0"/>
            <a:ext cx="8229599" cy="46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773</Words>
  <Application>Microsoft Office PowerPoint</Application>
  <PresentationFormat>Экран (4:3)</PresentationFormat>
  <Paragraphs>104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DejaVu Sans</vt:lpstr>
      <vt:lpstr>Garamond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Информация  из  банка  данных «Мемориал» - банк данных о защитниках Отечества, погибших, умерших и пропавших без вести в период Великой Отечественной войны и послевоенный период</vt:lpstr>
      <vt:lpstr>Информация  из  банка  данных «Мемориал» - банк данных о защитниках Отечества, погибших, умерших и пропавших без вести в период Великой Отечественной войны и послевоенный период</vt:lpstr>
      <vt:lpstr>Информация  из  банка  данных «Мемориал» - банк данных о защитниках Отечества, погибших, умерших и пропавших без вести в период Великой Отечественной войны и послевоенный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Павлович:-)</dc:creator>
  <cp:lastModifiedBy>HP Arhiv</cp:lastModifiedBy>
  <cp:revision>195</cp:revision>
  <dcterms:created xsi:type="dcterms:W3CDTF">2009-05-07T15:35:00Z</dcterms:created>
  <dcterms:modified xsi:type="dcterms:W3CDTF">2020-03-25T06:00:04Z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1049-11.2.0.8991</vt:lpwstr>
  </property>
</Properties>
</file>